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61" r:id="rId6"/>
    <p:sldId id="257" r:id="rId7"/>
    <p:sldId id="274" r:id="rId8"/>
    <p:sldId id="275" r:id="rId9"/>
    <p:sldId id="276" r:id="rId10"/>
    <p:sldId id="277" r:id="rId11"/>
    <p:sldId id="278" r:id="rId12"/>
    <p:sldId id="262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60"/>
  </p:normalViewPr>
  <p:slideViewPr>
    <p:cSldViewPr snapToGrid="0">
      <p:cViewPr varScale="1">
        <p:scale>
          <a:sx n="86" d="100"/>
          <a:sy n="86" d="100"/>
        </p:scale>
        <p:origin x="7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457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093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891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9325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628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97080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55495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099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103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4119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433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4835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7512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6858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1892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452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829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DD0E526-48B7-442D-9F8F-587DF54DAA79}" type="datetimeFigureOut">
              <a:rPr lang="en-IN" smtClean="0"/>
              <a:t>28-11-2024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FF30B7C-7793-4B3D-8D1C-F9F96E5D24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74608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rustiiiiiii/CytoAutoCluster_Infosys_Internship_Oct2024/tree/Divansh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02ABE-0C3B-3301-86E3-11DA2C7DA0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9" y="257665"/>
            <a:ext cx="12225342" cy="1077359"/>
          </a:xfrm>
        </p:spPr>
        <p:txBody>
          <a:bodyPr>
            <a:noAutofit/>
          </a:bodyPr>
          <a:lstStyle/>
          <a:p>
            <a:pPr algn="ctr"/>
            <a:r>
              <a:rPr lang="en-US" b="1" dirty="0">
                <a:latin typeface="Algerian" panose="04020705040A02060702" pitchFamily="82" charset="0"/>
                <a:hlinkClick r:id="rId2"/>
              </a:rPr>
              <a:t>Infosys_Springboard_Oct2024</a:t>
            </a:r>
            <a:endParaRPr lang="en-IN" sz="6600" b="1" u="sng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AFF1F-524C-A5C6-FC64-D2D8257D97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5088" y="4910328"/>
            <a:ext cx="7358717" cy="2253755"/>
          </a:xfrm>
        </p:spPr>
        <p:txBody>
          <a:bodyPr>
            <a:normAutofit/>
          </a:bodyPr>
          <a:lstStyle/>
          <a:p>
            <a:r>
              <a:rPr lang="en-IN" sz="2800" b="1" dirty="0">
                <a:solidFill>
                  <a:schemeClr val="accent6">
                    <a:lumMod val="50000"/>
                  </a:schemeClr>
                </a:solidFill>
                <a:latin typeface="Algerian" panose="04020705040A02060702" pitchFamily="82" charset="0"/>
              </a:rPr>
              <a:t>PRESENTED BY:-</a:t>
            </a:r>
          </a:p>
          <a:p>
            <a:r>
              <a:rPr lang="en-IN" sz="2800" b="1" dirty="0">
                <a:solidFill>
                  <a:schemeClr val="accent2">
                    <a:lumMod val="75000"/>
                  </a:schemeClr>
                </a:solidFill>
                <a:latin typeface="Algerian" panose="04020705040A02060702" pitchFamily="82" charset="0"/>
              </a:rPr>
              <a:t>ANIRUDDH JOSHI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BB386C-6588-43C1-BACC-D798E3E4A99D}"/>
              </a:ext>
            </a:extLst>
          </p:cNvPr>
          <p:cNvSpPr/>
          <p:nvPr/>
        </p:nvSpPr>
        <p:spPr>
          <a:xfrm>
            <a:off x="1682496" y="2066544"/>
            <a:ext cx="9253728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rgbClr val="FF0000"/>
                </a:solidFill>
                <a:latin typeface="Algerian" panose="04020705040A02060702" pitchFamily="82" charset="0"/>
              </a:rPr>
              <a:t>PROJECT CYTOAUTOCLUSTER</a:t>
            </a:r>
            <a:r>
              <a:rPr lang="en-US" sz="3800" b="1" dirty="0">
                <a:solidFill>
                  <a:srgbClr val="FF0000"/>
                </a:solidFill>
                <a:latin typeface="Algerian" panose="04020705040A02060702" pitchFamily="82" charset="0"/>
              </a:rPr>
              <a:t>:- </a:t>
            </a:r>
          </a:p>
          <a:p>
            <a:r>
              <a:rPr lang="en-US" sz="3800" b="1" dirty="0">
                <a:solidFill>
                  <a:schemeClr val="bg1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A Study of Mass Cytometry in Cells</a:t>
            </a:r>
            <a:endParaRPr lang="en-IN" sz="3800" b="1" dirty="0">
              <a:solidFill>
                <a:schemeClr val="bg1"/>
              </a:solidFill>
              <a:latin typeface="Algerian" panose="04020705040A02060702" pitchFamily="82" charset="0"/>
            </a:endParaRPr>
          </a:p>
          <a:p>
            <a:endParaRPr lang="en-US" sz="3800" b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1026" name="Picture 2" descr="There and back again, QuPath&lt;==&gt;CytoMAP cluster analysis ...">
            <a:extLst>
              <a:ext uri="{FF2B5EF4-FFF2-40B4-BE49-F238E27FC236}">
                <a16:creationId xmlns:a16="http://schemas.microsoft.com/office/drawing/2014/main" id="{4A1CDD05-D95E-4644-8E52-8D0822613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" y="3986784"/>
            <a:ext cx="7166692" cy="260482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9697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4BC74-7A3C-2474-5265-875D7BF38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812" y="636622"/>
            <a:ext cx="10654348" cy="5774494"/>
          </a:xfrm>
        </p:spPr>
        <p:txBody>
          <a:bodyPr>
            <a:normAutofit/>
          </a:bodyPr>
          <a:lstStyle/>
          <a:p>
            <a:endParaRPr lang="en-IN" sz="16600" b="1" dirty="0">
              <a:solidFill>
                <a:srgbClr val="FFC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2" y="636622"/>
            <a:ext cx="10581196" cy="577449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226896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49D80-AFB1-7192-467D-2C75AD5473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0983" y="621437"/>
            <a:ext cx="10172840" cy="798990"/>
          </a:xfrm>
        </p:spPr>
        <p:txBody>
          <a:bodyPr>
            <a:normAutofit fontScale="92500" lnSpcReduction="20000"/>
          </a:bodyPr>
          <a:lstStyle/>
          <a:p>
            <a:r>
              <a:rPr lang="en-US" sz="5400" b="1" u="sng" dirty="0">
                <a:solidFill>
                  <a:schemeClr val="bg2">
                    <a:lumMod val="50000"/>
                  </a:schemeClr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Table of Contents:-</a:t>
            </a:r>
            <a:endParaRPr lang="en-US" sz="5400" u="sng" dirty="0">
              <a:solidFill>
                <a:schemeClr val="bg2">
                  <a:lumMod val="50000"/>
                </a:schemeClr>
              </a:solidFill>
              <a:latin typeface="Algerian" panose="04020705040A02060702" pitchFamily="82" charset="0"/>
            </a:endParaRPr>
          </a:p>
          <a:p>
            <a:endParaRPr lang="en-IN" sz="5400" b="1" i="1" u="sng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4D08D7-E08A-4DB0-A136-90BD6A1E1614}"/>
              </a:ext>
            </a:extLst>
          </p:cNvPr>
          <p:cNvSpPr/>
          <p:nvPr/>
        </p:nvSpPr>
        <p:spPr>
          <a:xfrm>
            <a:off x="880982" y="2006352"/>
            <a:ext cx="778362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</a:rPr>
              <a:t>01. </a:t>
            </a:r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Project Overview</a:t>
            </a:r>
            <a:endParaRPr lang="en-US" sz="2800" b="1" dirty="0">
              <a:solidFill>
                <a:srgbClr val="FFC000"/>
              </a:solidFill>
              <a:latin typeface="Algerian" panose="04020705040A02060702" pitchFamily="82" charset="0"/>
            </a:endParaRPr>
          </a:p>
          <a:p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</a:rPr>
              <a:t>02. </a:t>
            </a:r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Selecting the Right Dataset</a:t>
            </a:r>
            <a:endParaRPr lang="en-US" sz="2800" b="1" dirty="0">
              <a:solidFill>
                <a:srgbClr val="FFC000"/>
              </a:solidFill>
              <a:latin typeface="Algerian" panose="04020705040A02060702" pitchFamily="82" charset="0"/>
            </a:endParaRPr>
          </a:p>
          <a:p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</a:rPr>
              <a:t>03. </a:t>
            </a:r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EDA Techniques</a:t>
            </a:r>
            <a:endParaRPr lang="en-US" sz="2800" b="1" dirty="0">
              <a:solidFill>
                <a:srgbClr val="FFC000"/>
              </a:solidFill>
              <a:latin typeface="Algerian" panose="04020705040A02060702" pitchFamily="82" charset="0"/>
            </a:endParaRPr>
          </a:p>
          <a:p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</a:rPr>
              <a:t>04. </a:t>
            </a:r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Visualizing Data</a:t>
            </a:r>
            <a:endParaRPr lang="en-US" sz="2800" b="1" dirty="0">
              <a:solidFill>
                <a:srgbClr val="FFC000"/>
              </a:solidFill>
              <a:latin typeface="Algerian" panose="04020705040A02060702" pitchFamily="82" charset="0"/>
            </a:endParaRPr>
          </a:p>
          <a:p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</a:rPr>
              <a:t>05. </a:t>
            </a:r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Data Corruption and Splitting</a:t>
            </a:r>
            <a:endParaRPr lang="en-US" sz="2800" b="1" dirty="0">
              <a:solidFill>
                <a:srgbClr val="FFC000"/>
              </a:solidFill>
              <a:latin typeface="Algerian" panose="04020705040A02060702" pitchFamily="82" charset="0"/>
            </a:endParaRPr>
          </a:p>
          <a:p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</a:rPr>
              <a:t>06. </a:t>
            </a:r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Machine Learning Models</a:t>
            </a:r>
            <a:endParaRPr lang="en-US" sz="2800" b="1" dirty="0">
              <a:solidFill>
                <a:srgbClr val="FFC000"/>
              </a:solidFill>
              <a:latin typeface="Algerian" panose="04020705040A02060702" pitchFamily="82" charset="0"/>
            </a:endParaRPr>
          </a:p>
          <a:p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</a:rPr>
              <a:t>07. </a:t>
            </a:r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Semi-Supervised Learning &amp; Metrics</a:t>
            </a:r>
            <a:endParaRPr lang="en-US" sz="2800" b="1" dirty="0">
              <a:solidFill>
                <a:srgbClr val="FFC000"/>
              </a:solidFill>
              <a:latin typeface="Algerian" panose="04020705040A02060702" pitchFamily="82" charset="0"/>
            </a:endParaRPr>
          </a:p>
          <a:p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</a:rPr>
              <a:t>08. </a:t>
            </a:r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Visualizations and </a:t>
            </a:r>
            <a:r>
              <a:rPr lang="en-US" sz="2800" b="1" dirty="0" err="1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Gradio</a:t>
            </a:r>
            <a:r>
              <a:rPr lang="en-US" sz="2800" b="1" dirty="0">
                <a:solidFill>
                  <a:srgbClr val="FFC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 Demo</a:t>
            </a:r>
            <a:endParaRPr lang="en-US" sz="2800" b="1" dirty="0">
              <a:solidFill>
                <a:srgbClr val="FFC000"/>
              </a:solidFill>
              <a:latin typeface="Algerian" panose="04020705040A02060702" pitchFamily="82" charset="0"/>
            </a:endParaRPr>
          </a:p>
        </p:txBody>
      </p:sp>
      <p:pic>
        <p:nvPicPr>
          <p:cNvPr id="8194" name="Picture 2" descr="Graph-based Clustering - Partek® Documentation">
            <a:extLst>
              <a:ext uri="{FF2B5EF4-FFF2-40B4-BE49-F238E27FC236}">
                <a16:creationId xmlns:a16="http://schemas.microsoft.com/office/drawing/2014/main" id="{F8F5A28C-228E-46D7-8339-3AFC1BC17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4707" y="1074199"/>
            <a:ext cx="3116062" cy="484720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323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3B413-C37C-9328-8B13-63EF627E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18" y="488272"/>
            <a:ext cx="10692000" cy="1136342"/>
          </a:xfrm>
        </p:spPr>
        <p:txBody>
          <a:bodyPr>
            <a:normAutofit/>
          </a:bodyPr>
          <a:lstStyle/>
          <a:p>
            <a:r>
              <a:rPr lang="en-IN" sz="4800" b="1" u="sng" dirty="0">
                <a:solidFill>
                  <a:schemeClr val="bg2">
                    <a:lumMod val="50000"/>
                  </a:schemeClr>
                </a:solidFill>
                <a:latin typeface="Algerian" panose="04020705040A02060702" pitchFamily="82" charset="0"/>
              </a:rPr>
              <a:t>Project Overview:-</a:t>
            </a:r>
            <a:endParaRPr lang="en-US" sz="4800" b="1" u="sng" dirty="0">
              <a:solidFill>
                <a:schemeClr val="bg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387236-743D-4C9E-B6DC-8E1F0C3314A5}"/>
              </a:ext>
            </a:extLst>
          </p:cNvPr>
          <p:cNvSpPr/>
          <p:nvPr/>
        </p:nvSpPr>
        <p:spPr>
          <a:xfrm>
            <a:off x="612558" y="1811045"/>
            <a:ext cx="1036912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b="1" u="sng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CytoAutoCluster</a:t>
            </a:r>
            <a:r>
              <a:rPr lang="en-GB" sz="22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an advanced solution for clustering cells based on unique characteristics. Using semi-supervised learning, it enhances clustering accuracy and computational efficiency, providing valuable insights into cellular data.</a:t>
            </a:r>
            <a:endParaRPr lang="en-IN" sz="22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6D6948-8841-4281-8D01-9043593B66EC}"/>
              </a:ext>
            </a:extLst>
          </p:cNvPr>
          <p:cNvSpPr txBox="1"/>
          <p:nvPr/>
        </p:nvSpPr>
        <p:spPr>
          <a:xfrm>
            <a:off x="612559" y="3320250"/>
            <a:ext cx="996962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000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Semi-Supervised Learning</a:t>
            </a:r>
            <a:r>
              <a:rPr lang="en-GB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Leverages both labelled and unlabelled data to enhance clustering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Efficient Cell Grouping</a:t>
            </a:r>
            <a:r>
              <a:rPr lang="en-GB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Segments cells into distinct clusters based on nuanced features.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Optimized for Performance</a:t>
            </a:r>
            <a:r>
              <a:rPr lang="en-GB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Handles large datasets with speed and precision.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Interpretability</a:t>
            </a:r>
            <a:r>
              <a:rPr lang="en-GB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Visualizes and explains cluster distributions clearly.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Scalability</a:t>
            </a:r>
            <a:r>
              <a:rPr lang="en-GB" sz="2000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Manages large, complex datasets without compromising performance.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671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3B413-C37C-9328-8B13-63EF627E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18" y="300608"/>
            <a:ext cx="10692000" cy="901474"/>
          </a:xfrm>
        </p:spPr>
        <p:txBody>
          <a:bodyPr>
            <a:normAutofit fontScale="90000"/>
          </a:bodyPr>
          <a:lstStyle/>
          <a:p>
            <a:pPr lvl="0" defTabSz="914400" eaLnBrk="0" fontAlgn="base" hangingPunct="0">
              <a:spcAft>
                <a:spcPct val="0"/>
              </a:spcAft>
            </a:pPr>
            <a:r>
              <a:rPr lang="en-US" altLang="en-US" sz="3800" b="1" u="sng" cap="none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>Exploratory Data Analysis (EDA) Techniques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9FC8631-7CCE-4A00-BC55-5C2D91EA7A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9193" y="1377836"/>
            <a:ext cx="10692000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Null vs. Non-Null Values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Visualization: Bar Plot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Purpose: Identify missing data patterns to guide imputation or removal strategies.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Class Label Distribution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Visualization: Bar Plot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Purpose: Analyze class balance to address potential biases in the dataset.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900" b="1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Histograms of Numerical Features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Purpose: Assess patterns such as normality, skewness, and the presence of outliers in the data.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Box Plots and Count Plots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Visualization: Box Plot (for medians and outliers), Count Plot (for categorical distributions)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Purpose: Visualize feature distributions, highlight medians, and detect potential outliers.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900" b="1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345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3B413-C37C-9328-8B13-63EF627E2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18" y="300608"/>
            <a:ext cx="10692000" cy="901474"/>
          </a:xfrm>
        </p:spPr>
        <p:txBody>
          <a:bodyPr>
            <a:normAutofit/>
          </a:bodyPr>
          <a:lstStyle/>
          <a:p>
            <a:pPr lvl="0" defTabSz="914400" eaLnBrk="0" fontAlgn="base" hangingPunct="0">
              <a:spcAft>
                <a:spcPct val="0"/>
              </a:spcAft>
            </a:pPr>
            <a:r>
              <a:rPr lang="en-US" altLang="en-US" sz="3800" b="1" u="sng" cap="none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>Model Overview:-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9FC8631-7CCE-4A00-BC55-5C2D91EA7A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250" y="1353756"/>
            <a:ext cx="10913943" cy="53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Used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Logistic Regression  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Predicts binary outcomes by modeling the relationship between a binary target variable and multiple independent variables.  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Optimized for probability estimation and classification tasks.  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b="1" dirty="0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XGBoost (Extreme Gradient Boosting)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Builds robust decision trees iteratively for enhanced predictive performance.  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Handles complex patterns and interactions in high-dimensional data efficiently.  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b="1" dirty="0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Semi-Supervised Learning Model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Combines labeled and unlabeled data for enhanced learning.  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Key Features:  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- Utilizes **Consistency Regularization** to stabilize predictions under data perturbations.  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- Applies **Entropy Minimization** to reduce prediction uncertainty on unlabeled data.  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589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9B088E4F-07DE-4E83-9E2D-C8ECF54BB5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587" y="318240"/>
            <a:ext cx="10659623" cy="5596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1" i="0" u="sng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Model Workflow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200" b="1" i="0" u="sng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Training: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Supervised loss is computed on labeled data using Logistic Regression and XGBoost.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Semi-supervised learning leverages unlabeled data to refine the model.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Prediction: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Encoded features are fed into the model for generating predictions.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t-SNE applied to visualize clustering improvements post-training.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Evaluation: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Log loss and classification accuracy measure performance.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b="1" i="0" u="none" strike="noStrike" cap="none" normalizeH="0" baseline="0" dirty="0" err="1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Gradio</a:t>
            </a: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Interface enables interactive result visualization for inputs.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900" b="1" dirty="0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900" b="1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900" b="1" dirty="0">
              <a:solidFill>
                <a:schemeClr val="accent6">
                  <a:lumMod val="50000"/>
                </a:schemeClr>
              </a:solidFill>
              <a:latin typeface="Arial" panose="020B0604020202020204" pitchFamily="34" charset="0"/>
            </a:endParaRPr>
          </a:p>
          <a:p>
            <a:pPr algn="just">
              <a:lnSpc>
                <a:spcPts val="2000"/>
              </a:lnSpc>
              <a:buSzPct val="100000"/>
            </a:pPr>
            <a:r>
              <a:rPr lang="en-US" sz="2200" b="1" u="sng" dirty="0">
                <a:solidFill>
                  <a:schemeClr val="accent6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Semi-Supervised Techniques</a:t>
            </a:r>
            <a:r>
              <a:rPr lang="en-US" sz="2000" b="1" dirty="0">
                <a:solidFill>
                  <a:srgbClr val="000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: Leveraging Autoencoders for feature extraction.</a:t>
            </a:r>
          </a:p>
          <a:p>
            <a:pPr algn="just">
              <a:lnSpc>
                <a:spcPts val="2000"/>
              </a:lnSpc>
              <a:buSzPct val="100000"/>
            </a:pPr>
            <a:r>
              <a:rPr lang="en-US" sz="2000" b="1" dirty="0">
                <a:solidFill>
                  <a:srgbClr val="000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
</a:t>
            </a:r>
            <a:r>
              <a:rPr lang="en-US" sz="2200" b="1" u="sng" dirty="0">
                <a:solidFill>
                  <a:schemeClr val="accent6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Performance Metrics</a:t>
            </a:r>
            <a:r>
              <a:rPr lang="en-US" sz="2000" b="1" dirty="0">
                <a:solidFill>
                  <a:srgbClr val="000000"/>
                </a:solidFill>
                <a:latin typeface="Algerian" panose="04020705040A02060702" pitchFamily="82" charset="0"/>
                <a:ea typeface="Outfit" pitchFamily="34" charset="-122"/>
                <a:cs typeface="Outfit" pitchFamily="34" charset="-120"/>
              </a:rPr>
              <a:t>: Evaluation criteria for model effectiveness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lgerian" panose="04020705040A02060702" pitchFamily="8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900" b="1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86BD8B-5A7B-495C-8B23-88DE9239F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1856" y="5557421"/>
            <a:ext cx="2681557" cy="11363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95423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Output image">
            <a:extLst>
              <a:ext uri="{FF2B5EF4-FFF2-40B4-BE49-F238E27FC236}">
                <a16:creationId xmlns:a16="http://schemas.microsoft.com/office/drawing/2014/main" id="{0DF26C9C-0A31-4123-B071-09A8BC766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920" y="727970"/>
            <a:ext cx="10856418" cy="56373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9353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E78512F-B3BE-4EA1-BBBE-03CD4EBA8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357" y="812269"/>
            <a:ext cx="5805995" cy="5155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700" b="1" u="sng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Final t-SNE Visualization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Displays the improved clustering results after applying the semi-supervised learning model. Highlights how the model refines cluster separability and aligns with biological significance.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700" b="1" i="1" u="sng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Gradio</a:t>
            </a:r>
            <a:r>
              <a:rPr kumimoji="0" lang="en-US" altLang="en-US" sz="2700" b="1" i="1" u="sng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 Demo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Provides an interactive web-based interface to input data and visualize predictions. Facilitates analysis by plotting cluster distributions for easier interpretation and validation.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1689E9-C5F4-41B3-B9E0-1AA01E200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950" y="1171852"/>
            <a:ext cx="4829452" cy="464302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44686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WhatsApp Video 2024-11-28 at 16.08.33_d5068459">
            <a:hlinkClick r:id="" action="ppaction://media"/>
            <a:extLst>
              <a:ext uri="{FF2B5EF4-FFF2-40B4-BE49-F238E27FC236}">
                <a16:creationId xmlns:a16="http://schemas.microsoft.com/office/drawing/2014/main" id="{E67F3181-56A9-4652-B8F3-3F5106C090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4854" y="541538"/>
            <a:ext cx="10572750" cy="545088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222567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B9ECC0BC2D27442A4857C3AB0502BA5" ma:contentTypeVersion="13" ma:contentTypeDescription="Create a new document." ma:contentTypeScope="" ma:versionID="6329da5da810745628a27d7d8daf254d">
  <xsd:schema xmlns:xsd="http://www.w3.org/2001/XMLSchema" xmlns:xs="http://www.w3.org/2001/XMLSchema" xmlns:p="http://schemas.microsoft.com/office/2006/metadata/properties" xmlns:ns2="36307626-682e-4e9c-b981-229f3b4ecba5" xmlns:ns3="16a53f8f-8cd5-459d-8b60-04d0fe6d9c1a" targetNamespace="http://schemas.microsoft.com/office/2006/metadata/properties" ma:root="true" ma:fieldsID="934418559ff9a9b610fbd5dd3372345d" ns2:_="" ns3:_="">
    <xsd:import namespace="36307626-682e-4e9c-b981-229f3b4ecba5"/>
    <xsd:import namespace="16a53f8f-8cd5-459d-8b60-04d0fe6d9c1a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307626-682e-4e9c-b981-229f3b4ecba5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lcf76f155ced4ddcb4097134ff3c332f" ma:index="10" nillable="true" ma:taxonomy="true" ma:internalName="lcf76f155ced4ddcb4097134ff3c332f" ma:taxonomyFieldName="MediaServiceImageTags" ma:displayName="Image Tags" ma:readOnly="false" ma:fieldId="{5cf76f15-5ced-4ddc-b409-7134ff3c332f}" ma:taxonomyMulti="true" ma:sspId="43c1fee1-7775-474b-8405-1f3137313a4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a53f8f-8cd5-459d-8b60-04d0fe6d9c1a" elementFormDefault="qualified">
    <xsd:import namespace="http://schemas.microsoft.com/office/2006/documentManagement/types"/>
    <xsd:import namespace="http://schemas.microsoft.com/office/infopath/2007/PartnerControls"/>
    <xsd:element name="TaxCatchAll" ma:index="11" nillable="true" ma:displayName="Taxonomy Catch All Column" ma:hidden="true" ma:list="{af29b62d-d6d5-4708-bae6-7a25b351b79d}" ma:internalName="TaxCatchAll" ma:showField="CatchAllData" ma:web="16a53f8f-8cd5-459d-8b60-04d0fe6d9c1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36307626-682e-4e9c-b981-229f3b4ecba5" xsi:nil="true"/>
    <TaxCatchAll xmlns="16a53f8f-8cd5-459d-8b60-04d0fe6d9c1a" xsi:nil="true"/>
    <lcf76f155ced4ddcb4097134ff3c332f xmlns="36307626-682e-4e9c-b981-229f3b4ecba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A067CF0-BA94-4E81-B0D8-AE5A23AFA4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6307626-682e-4e9c-b981-229f3b4ecba5"/>
    <ds:schemaRef ds:uri="16a53f8f-8cd5-459d-8b60-04d0fe6d9c1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496F0DE-F323-4B19-A1A5-EB0059712B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066670C-763F-457B-842B-49AFF32EFC04}">
  <ds:schemaRefs>
    <ds:schemaRef ds:uri="36307626-682e-4e9c-b981-229f3b4ecba5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purl.org/dc/terms/"/>
    <ds:schemaRef ds:uri="16a53f8f-8cd5-459d-8b60-04d0fe6d9c1a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1040</TotalTime>
  <Words>529</Words>
  <Application>Microsoft Office PowerPoint</Application>
  <PresentationFormat>Widescreen</PresentationFormat>
  <Paragraphs>73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Algerian</vt:lpstr>
      <vt:lpstr>Arial</vt:lpstr>
      <vt:lpstr>Century Gothic</vt:lpstr>
      <vt:lpstr>Outfit</vt:lpstr>
      <vt:lpstr>Wingdings 3</vt:lpstr>
      <vt:lpstr>Slice</vt:lpstr>
      <vt:lpstr>Infosys_Springboard_Oct2024</vt:lpstr>
      <vt:lpstr>PowerPoint Presentation</vt:lpstr>
      <vt:lpstr>Project Overview:-</vt:lpstr>
      <vt:lpstr>Exploratory Data Analysis (EDA) Techniques</vt:lpstr>
      <vt:lpstr>Model Overview:-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BANKING MANAGEMENT SYSTEM</dc:title>
  <dc:creator>Chetan Joshi</dc:creator>
  <cp:lastModifiedBy>ANIRUDDH JOSHI</cp:lastModifiedBy>
  <cp:revision>33</cp:revision>
  <dcterms:created xsi:type="dcterms:W3CDTF">2022-12-27T10:51:21Z</dcterms:created>
  <dcterms:modified xsi:type="dcterms:W3CDTF">2024-11-28T10:43:02Z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0x010100EB9ECC0BC2D27442A4857C3AB0502BA5</vt:lpwstr>
  </property>
</Properties>
</file>

<file path=docProps/thumbnail.jpeg>
</file>